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</p:sldIdLst>
  <p:sldSz cx="12192000" cy="6858000"/>
  <p:notesSz cx="6858000" cy="9144000"/>
  <p:custShowLst>
    <p:custShow name="Custom Show 1" id="0">
      <p:sldLst>
        <p:sld r:id="rId2"/>
        <p:sld r:id="rId3"/>
        <p:sld r:id="rId4"/>
        <p:sld r:id="rId5"/>
        <p:sld r:id="rId6"/>
        <p:sld r:id="rId7"/>
        <p:sld r:id="rId8"/>
        <p:sld r:id="rId9"/>
        <p:sld r:id="rId10"/>
        <p:sld r:id="rId11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52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2789B4-A4CD-48A5-8EBC-9B356FC4B0D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71FBE48-4103-486E-B05C-F65B4FDBF986}">
      <dgm:prSet/>
      <dgm:spPr/>
      <dgm:t>
        <a:bodyPr/>
        <a:lstStyle/>
        <a:p>
          <a:r>
            <a:rPr lang="en-US" b="0" i="0" dirty="0"/>
            <a:t>In this project, we used computer vision and machine learning techniques to create an interactive game where the player moves a character using face gestures and collects objects recognized by a pre-trained model.</a:t>
          </a:r>
          <a:endParaRPr lang="en-US" dirty="0"/>
        </a:p>
      </dgm:t>
    </dgm:pt>
    <dgm:pt modelId="{7A6ED944-4243-47A9-88A5-09AE2B6BAF27}" type="parTrans" cxnId="{D09BD6CD-468A-449E-88A5-20AAF1296053}">
      <dgm:prSet/>
      <dgm:spPr/>
      <dgm:t>
        <a:bodyPr/>
        <a:lstStyle/>
        <a:p>
          <a:endParaRPr lang="en-US"/>
        </a:p>
      </dgm:t>
    </dgm:pt>
    <dgm:pt modelId="{1CB90C34-E227-461B-A500-FD1461C99A52}" type="sibTrans" cxnId="{D09BD6CD-468A-449E-88A5-20AAF1296053}">
      <dgm:prSet/>
      <dgm:spPr/>
      <dgm:t>
        <a:bodyPr/>
        <a:lstStyle/>
        <a:p>
          <a:endParaRPr lang="en-US"/>
        </a:p>
      </dgm:t>
    </dgm:pt>
    <dgm:pt modelId="{C8EFD8F3-D0F3-4EAE-AD3B-C8016C0F8032}">
      <dgm:prSet/>
      <dgm:spPr/>
      <dgm:t>
        <a:bodyPr/>
        <a:lstStyle/>
        <a:p>
          <a:r>
            <a:rPr lang="en-US" b="0" i="0" dirty="0"/>
            <a:t>We utilized OpenCV for face detection, TensorFlow and </a:t>
          </a:r>
          <a:r>
            <a:rPr lang="en-US" b="0" i="0" dirty="0" err="1"/>
            <a:t>Keras</a:t>
          </a:r>
          <a:r>
            <a:rPr lang="en-US" b="0" i="0" dirty="0"/>
            <a:t> to load a pre-trained MobileNetV2 model, and </a:t>
          </a:r>
          <a:r>
            <a:rPr lang="en-US" b="0" i="0" dirty="0" err="1"/>
            <a:t>Pygame</a:t>
          </a:r>
          <a:r>
            <a:rPr lang="en-US" b="0" i="0" dirty="0"/>
            <a:t> for game development, including handling events and displaying graphics and text.</a:t>
          </a:r>
          <a:endParaRPr lang="en-US" dirty="0"/>
        </a:p>
      </dgm:t>
    </dgm:pt>
    <dgm:pt modelId="{3041BA0C-A4BB-4CBB-9344-17080762CEA7}" type="parTrans" cxnId="{E33021B9-C4E6-4559-ABE6-693DA848BB6B}">
      <dgm:prSet/>
      <dgm:spPr/>
      <dgm:t>
        <a:bodyPr/>
        <a:lstStyle/>
        <a:p>
          <a:endParaRPr lang="en-US"/>
        </a:p>
      </dgm:t>
    </dgm:pt>
    <dgm:pt modelId="{0BE9ABF9-9B3B-4FE1-B095-1BEA28DEB59A}" type="sibTrans" cxnId="{E33021B9-C4E6-4559-ABE6-693DA848BB6B}">
      <dgm:prSet/>
      <dgm:spPr/>
      <dgm:t>
        <a:bodyPr/>
        <a:lstStyle/>
        <a:p>
          <a:endParaRPr lang="en-US"/>
        </a:p>
      </dgm:t>
    </dgm:pt>
    <dgm:pt modelId="{F874193F-3631-43D4-A4A2-AC04BF309066}">
      <dgm:prSet/>
      <dgm:spPr/>
      <dgm:t>
        <a:bodyPr/>
        <a:lstStyle/>
        <a:p>
          <a:endParaRPr lang="en-US" dirty="0"/>
        </a:p>
      </dgm:t>
    </dgm:pt>
    <dgm:pt modelId="{209D5019-7440-4E1D-95CC-5ACEE950797E}" type="sibTrans" cxnId="{17B503FA-E8E3-442F-92B8-068EBF0465E5}">
      <dgm:prSet/>
      <dgm:spPr/>
      <dgm:t>
        <a:bodyPr/>
        <a:lstStyle/>
        <a:p>
          <a:endParaRPr lang="en-US"/>
        </a:p>
      </dgm:t>
    </dgm:pt>
    <dgm:pt modelId="{210D1E2E-CE7E-4730-A598-3555252C38CA}" type="parTrans" cxnId="{17B503FA-E8E3-442F-92B8-068EBF0465E5}">
      <dgm:prSet/>
      <dgm:spPr/>
      <dgm:t>
        <a:bodyPr/>
        <a:lstStyle/>
        <a:p>
          <a:endParaRPr lang="en-US"/>
        </a:p>
      </dgm:t>
    </dgm:pt>
    <dgm:pt modelId="{0C0C8319-6437-417A-8003-24AF143A3142}" type="pres">
      <dgm:prSet presAssocID="{332789B4-A4CD-48A5-8EBC-9B356FC4B0D3}" presName="root" presStyleCnt="0">
        <dgm:presLayoutVars>
          <dgm:dir/>
          <dgm:resizeHandles val="exact"/>
        </dgm:presLayoutVars>
      </dgm:prSet>
      <dgm:spPr/>
    </dgm:pt>
    <dgm:pt modelId="{49B2EC9B-C4A6-421B-8304-CF50580CAF10}" type="pres">
      <dgm:prSet presAssocID="{571FBE48-4103-486E-B05C-F65B4FDBF986}" presName="compNode" presStyleCnt="0"/>
      <dgm:spPr/>
    </dgm:pt>
    <dgm:pt modelId="{40AEC741-587E-43BD-854A-33C9B1965D4E}" type="pres">
      <dgm:prSet presAssocID="{571FBE48-4103-486E-B05C-F65B4FDBF986}" presName="bgRect" presStyleLbl="bgShp" presStyleIdx="0" presStyleCnt="3" custLinFactNeighborX="-1322" custLinFactNeighborY="-18003"/>
      <dgm:spPr/>
    </dgm:pt>
    <dgm:pt modelId="{719E2E90-AEAE-4D06-AFED-D2F5AF6DC7F7}" type="pres">
      <dgm:prSet presAssocID="{571FBE48-4103-486E-B05C-F65B4FDBF98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A08ED07D-BE27-4D49-A944-067CBAE4A933}" type="pres">
      <dgm:prSet presAssocID="{571FBE48-4103-486E-B05C-F65B4FDBF986}" presName="spaceRect" presStyleCnt="0"/>
      <dgm:spPr/>
    </dgm:pt>
    <dgm:pt modelId="{0B50F601-11AB-45BE-8AE9-2106BC745540}" type="pres">
      <dgm:prSet presAssocID="{571FBE48-4103-486E-B05C-F65B4FDBF986}" presName="parTx" presStyleLbl="revTx" presStyleIdx="0" presStyleCnt="3">
        <dgm:presLayoutVars>
          <dgm:chMax val="0"/>
          <dgm:chPref val="0"/>
        </dgm:presLayoutVars>
      </dgm:prSet>
      <dgm:spPr/>
    </dgm:pt>
    <dgm:pt modelId="{B005E9E5-53EF-43EF-A1F7-EF9FF96585ED}" type="pres">
      <dgm:prSet presAssocID="{1CB90C34-E227-461B-A500-FD1461C99A52}" presName="sibTrans" presStyleCnt="0"/>
      <dgm:spPr/>
    </dgm:pt>
    <dgm:pt modelId="{14D3E83C-52C4-42EC-9399-5F7F663F55DD}" type="pres">
      <dgm:prSet presAssocID="{C8EFD8F3-D0F3-4EAE-AD3B-C8016C0F8032}" presName="compNode" presStyleCnt="0"/>
      <dgm:spPr/>
    </dgm:pt>
    <dgm:pt modelId="{C0588635-364E-4CA8-99BC-88D70B912A89}" type="pres">
      <dgm:prSet presAssocID="{C8EFD8F3-D0F3-4EAE-AD3B-C8016C0F8032}" presName="bgRect" presStyleLbl="bgShp" presStyleIdx="1" presStyleCnt="3" custScaleY="122594" custLinFactNeighborX="-712" custLinFactNeighborY="-17102"/>
      <dgm:spPr/>
    </dgm:pt>
    <dgm:pt modelId="{3875AE5E-423B-40DD-A36D-8BB3F2FDC3E0}" type="pres">
      <dgm:prSet presAssocID="{C8EFD8F3-D0F3-4EAE-AD3B-C8016C0F8032}" presName="iconRect" presStyleLbl="node1" presStyleIdx="1" presStyleCnt="3" custLinFactNeighborX="-21175" custLinFactNeighborY="-3146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23087FFD-6F63-4FEA-9317-79ED6E3F6BFF}" type="pres">
      <dgm:prSet presAssocID="{C8EFD8F3-D0F3-4EAE-AD3B-C8016C0F8032}" presName="spaceRect" presStyleCnt="0"/>
      <dgm:spPr/>
    </dgm:pt>
    <dgm:pt modelId="{1D63B4A8-7DAA-4072-AE59-364E47DCD6A9}" type="pres">
      <dgm:prSet presAssocID="{C8EFD8F3-D0F3-4EAE-AD3B-C8016C0F8032}" presName="parTx" presStyleLbl="revTx" presStyleIdx="1" presStyleCnt="3">
        <dgm:presLayoutVars>
          <dgm:chMax val="0"/>
          <dgm:chPref val="0"/>
        </dgm:presLayoutVars>
      </dgm:prSet>
      <dgm:spPr/>
    </dgm:pt>
    <dgm:pt modelId="{F9A1C83A-29D4-49DA-B3CE-1A9371C3DD7C}" type="pres">
      <dgm:prSet presAssocID="{0BE9ABF9-9B3B-4FE1-B095-1BEA28DEB59A}" presName="sibTrans" presStyleCnt="0"/>
      <dgm:spPr/>
    </dgm:pt>
    <dgm:pt modelId="{35CA741C-2868-4AC1-962E-AB50595DF58C}" type="pres">
      <dgm:prSet presAssocID="{F874193F-3631-43D4-A4A2-AC04BF309066}" presName="compNode" presStyleCnt="0"/>
      <dgm:spPr/>
    </dgm:pt>
    <dgm:pt modelId="{62DE380D-328C-44B4-A41D-76B8F215D22A}" type="pres">
      <dgm:prSet presAssocID="{F874193F-3631-43D4-A4A2-AC04BF309066}" presName="bgRect" presStyleLbl="bgShp" presStyleIdx="2" presStyleCnt="3" custLinFactNeighborX="-4372" custLinFactNeighborY="-26041"/>
      <dgm:spPr/>
    </dgm:pt>
    <dgm:pt modelId="{9A015BBD-C37D-4C84-A984-3E29120E70C9}" type="pres">
      <dgm:prSet presAssocID="{F874193F-3631-43D4-A4A2-AC04BF309066}" presName="iconRect" presStyleLbl="node1" presStyleIdx="2" presStyleCnt="3" custLinFactNeighborX="-21175" custLinFactNeighborY="-415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D7A73F4-973F-4A61-A0DA-DC76C1F74FA6}" type="pres">
      <dgm:prSet presAssocID="{F874193F-3631-43D4-A4A2-AC04BF309066}" presName="spaceRect" presStyleCnt="0"/>
      <dgm:spPr/>
    </dgm:pt>
    <dgm:pt modelId="{EAD4B970-46EC-429F-ADC1-DDDEEA4B2DFB}" type="pres">
      <dgm:prSet presAssocID="{F874193F-3631-43D4-A4A2-AC04BF309066}" presName="parTx" presStyleLbl="revTx" presStyleIdx="2" presStyleCnt="3" custFlipVert="1" custScaleX="64885" custScaleY="52385">
        <dgm:presLayoutVars>
          <dgm:chMax val="0"/>
          <dgm:chPref val="0"/>
        </dgm:presLayoutVars>
      </dgm:prSet>
      <dgm:spPr/>
    </dgm:pt>
  </dgm:ptLst>
  <dgm:cxnLst>
    <dgm:cxn modelId="{E82C7328-035B-443A-A85F-DA22F87679F2}" type="presOf" srcId="{571FBE48-4103-486E-B05C-F65B4FDBF986}" destId="{0B50F601-11AB-45BE-8AE9-2106BC745540}" srcOrd="0" destOrd="0" presId="urn:microsoft.com/office/officeart/2018/2/layout/IconVerticalSolidList"/>
    <dgm:cxn modelId="{3551014A-23D7-47C3-AAD9-19C593AD1A7F}" type="presOf" srcId="{332789B4-A4CD-48A5-8EBC-9B356FC4B0D3}" destId="{0C0C8319-6437-417A-8003-24AF143A3142}" srcOrd="0" destOrd="0" presId="urn:microsoft.com/office/officeart/2018/2/layout/IconVerticalSolidList"/>
    <dgm:cxn modelId="{0CB3F27F-8846-4B3C-B230-C33E3AD99D42}" type="presOf" srcId="{F874193F-3631-43D4-A4A2-AC04BF309066}" destId="{EAD4B970-46EC-429F-ADC1-DDDEEA4B2DFB}" srcOrd="0" destOrd="0" presId="urn:microsoft.com/office/officeart/2018/2/layout/IconVerticalSolidList"/>
    <dgm:cxn modelId="{E33021B9-C4E6-4559-ABE6-693DA848BB6B}" srcId="{332789B4-A4CD-48A5-8EBC-9B356FC4B0D3}" destId="{C8EFD8F3-D0F3-4EAE-AD3B-C8016C0F8032}" srcOrd="1" destOrd="0" parTransId="{3041BA0C-A4BB-4CBB-9344-17080762CEA7}" sibTransId="{0BE9ABF9-9B3B-4FE1-B095-1BEA28DEB59A}"/>
    <dgm:cxn modelId="{D09BD6CD-468A-449E-88A5-20AAF1296053}" srcId="{332789B4-A4CD-48A5-8EBC-9B356FC4B0D3}" destId="{571FBE48-4103-486E-B05C-F65B4FDBF986}" srcOrd="0" destOrd="0" parTransId="{7A6ED944-4243-47A9-88A5-09AE2B6BAF27}" sibTransId="{1CB90C34-E227-461B-A500-FD1461C99A52}"/>
    <dgm:cxn modelId="{45B19BD1-F1C3-4F86-8B9A-B63907DB1DCE}" type="presOf" srcId="{C8EFD8F3-D0F3-4EAE-AD3B-C8016C0F8032}" destId="{1D63B4A8-7DAA-4072-AE59-364E47DCD6A9}" srcOrd="0" destOrd="0" presId="urn:microsoft.com/office/officeart/2018/2/layout/IconVerticalSolidList"/>
    <dgm:cxn modelId="{17B503FA-E8E3-442F-92B8-068EBF0465E5}" srcId="{332789B4-A4CD-48A5-8EBC-9B356FC4B0D3}" destId="{F874193F-3631-43D4-A4A2-AC04BF309066}" srcOrd="2" destOrd="0" parTransId="{210D1E2E-CE7E-4730-A598-3555252C38CA}" sibTransId="{209D5019-7440-4E1D-95CC-5ACEE950797E}"/>
    <dgm:cxn modelId="{413832D7-72FC-4B09-8F09-C39134BD76A4}" type="presParOf" srcId="{0C0C8319-6437-417A-8003-24AF143A3142}" destId="{49B2EC9B-C4A6-421B-8304-CF50580CAF10}" srcOrd="0" destOrd="0" presId="urn:microsoft.com/office/officeart/2018/2/layout/IconVerticalSolidList"/>
    <dgm:cxn modelId="{7FF64E32-0D09-4280-8807-B2BE8339763E}" type="presParOf" srcId="{49B2EC9B-C4A6-421B-8304-CF50580CAF10}" destId="{40AEC741-587E-43BD-854A-33C9B1965D4E}" srcOrd="0" destOrd="0" presId="urn:microsoft.com/office/officeart/2018/2/layout/IconVerticalSolidList"/>
    <dgm:cxn modelId="{5B039568-1D52-492E-939D-20A4EF664548}" type="presParOf" srcId="{49B2EC9B-C4A6-421B-8304-CF50580CAF10}" destId="{719E2E90-AEAE-4D06-AFED-D2F5AF6DC7F7}" srcOrd="1" destOrd="0" presId="urn:microsoft.com/office/officeart/2018/2/layout/IconVerticalSolidList"/>
    <dgm:cxn modelId="{BFCCDF48-9763-432D-BDA7-A45EF1C3E329}" type="presParOf" srcId="{49B2EC9B-C4A6-421B-8304-CF50580CAF10}" destId="{A08ED07D-BE27-4D49-A944-067CBAE4A933}" srcOrd="2" destOrd="0" presId="urn:microsoft.com/office/officeart/2018/2/layout/IconVerticalSolidList"/>
    <dgm:cxn modelId="{1AAE2589-D2C7-4928-99CE-635E5270487C}" type="presParOf" srcId="{49B2EC9B-C4A6-421B-8304-CF50580CAF10}" destId="{0B50F601-11AB-45BE-8AE9-2106BC745540}" srcOrd="3" destOrd="0" presId="urn:microsoft.com/office/officeart/2018/2/layout/IconVerticalSolidList"/>
    <dgm:cxn modelId="{FACACC30-A91A-48C0-AEAC-58BE4AAB823B}" type="presParOf" srcId="{0C0C8319-6437-417A-8003-24AF143A3142}" destId="{B005E9E5-53EF-43EF-A1F7-EF9FF96585ED}" srcOrd="1" destOrd="0" presId="urn:microsoft.com/office/officeart/2018/2/layout/IconVerticalSolidList"/>
    <dgm:cxn modelId="{8AA9ADAA-2733-47B9-9F50-7A14A7D9747B}" type="presParOf" srcId="{0C0C8319-6437-417A-8003-24AF143A3142}" destId="{14D3E83C-52C4-42EC-9399-5F7F663F55DD}" srcOrd="2" destOrd="0" presId="urn:microsoft.com/office/officeart/2018/2/layout/IconVerticalSolidList"/>
    <dgm:cxn modelId="{AC58942E-860A-4CE2-8D61-A268E170DA51}" type="presParOf" srcId="{14D3E83C-52C4-42EC-9399-5F7F663F55DD}" destId="{C0588635-364E-4CA8-99BC-88D70B912A89}" srcOrd="0" destOrd="0" presId="urn:microsoft.com/office/officeart/2018/2/layout/IconVerticalSolidList"/>
    <dgm:cxn modelId="{B80DFDA9-7451-4E7C-A6F0-34123285E2BD}" type="presParOf" srcId="{14D3E83C-52C4-42EC-9399-5F7F663F55DD}" destId="{3875AE5E-423B-40DD-A36D-8BB3F2FDC3E0}" srcOrd="1" destOrd="0" presId="urn:microsoft.com/office/officeart/2018/2/layout/IconVerticalSolidList"/>
    <dgm:cxn modelId="{5209F5C3-8E0F-4887-868F-F26D8CE5C726}" type="presParOf" srcId="{14D3E83C-52C4-42EC-9399-5F7F663F55DD}" destId="{23087FFD-6F63-4FEA-9317-79ED6E3F6BFF}" srcOrd="2" destOrd="0" presId="urn:microsoft.com/office/officeart/2018/2/layout/IconVerticalSolidList"/>
    <dgm:cxn modelId="{973EF651-1BF8-417C-8B1E-500DFD264F58}" type="presParOf" srcId="{14D3E83C-52C4-42EC-9399-5F7F663F55DD}" destId="{1D63B4A8-7DAA-4072-AE59-364E47DCD6A9}" srcOrd="3" destOrd="0" presId="urn:microsoft.com/office/officeart/2018/2/layout/IconVerticalSolidList"/>
    <dgm:cxn modelId="{68F483E9-1E8F-43EC-B83B-24BE2534C67E}" type="presParOf" srcId="{0C0C8319-6437-417A-8003-24AF143A3142}" destId="{F9A1C83A-29D4-49DA-B3CE-1A9371C3DD7C}" srcOrd="3" destOrd="0" presId="urn:microsoft.com/office/officeart/2018/2/layout/IconVerticalSolidList"/>
    <dgm:cxn modelId="{DEDEE2D3-EEE0-4585-A13B-56481A3C5211}" type="presParOf" srcId="{0C0C8319-6437-417A-8003-24AF143A3142}" destId="{35CA741C-2868-4AC1-962E-AB50595DF58C}" srcOrd="4" destOrd="0" presId="urn:microsoft.com/office/officeart/2018/2/layout/IconVerticalSolidList"/>
    <dgm:cxn modelId="{79338FF0-3FE1-4171-B3EF-57F8D4FAFC01}" type="presParOf" srcId="{35CA741C-2868-4AC1-962E-AB50595DF58C}" destId="{62DE380D-328C-44B4-A41D-76B8F215D22A}" srcOrd="0" destOrd="0" presId="urn:microsoft.com/office/officeart/2018/2/layout/IconVerticalSolidList"/>
    <dgm:cxn modelId="{6C32FB8E-78B3-4304-98A7-9D9E8E941E68}" type="presParOf" srcId="{35CA741C-2868-4AC1-962E-AB50595DF58C}" destId="{9A015BBD-C37D-4C84-A984-3E29120E70C9}" srcOrd="1" destOrd="0" presId="urn:microsoft.com/office/officeart/2018/2/layout/IconVerticalSolidList"/>
    <dgm:cxn modelId="{1CD818B9-B5CE-40B6-B5D8-A55A4AD0B2F5}" type="presParOf" srcId="{35CA741C-2868-4AC1-962E-AB50595DF58C}" destId="{0D7A73F4-973F-4A61-A0DA-DC76C1F74FA6}" srcOrd="2" destOrd="0" presId="urn:microsoft.com/office/officeart/2018/2/layout/IconVerticalSolidList"/>
    <dgm:cxn modelId="{59730C3F-D99C-4E83-B2B6-2146964518DA}" type="presParOf" srcId="{35CA741C-2868-4AC1-962E-AB50595DF58C}" destId="{EAD4B970-46EC-429F-ADC1-DDDEEA4B2D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EC741-587E-43BD-854A-33C9B1965D4E}">
      <dsp:nvSpPr>
        <dsp:cNvPr id="0" name=""/>
        <dsp:cNvSpPr/>
      </dsp:nvSpPr>
      <dsp:spPr>
        <a:xfrm>
          <a:off x="0" y="0"/>
          <a:ext cx="6245265" cy="14320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9E2E90-AEAE-4D06-AFED-D2F5AF6DC7F7}">
      <dsp:nvSpPr>
        <dsp:cNvPr id="0" name=""/>
        <dsp:cNvSpPr/>
      </dsp:nvSpPr>
      <dsp:spPr>
        <a:xfrm>
          <a:off x="433198" y="322504"/>
          <a:ext cx="787632" cy="7876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50F601-11AB-45BE-8AE9-2106BC745540}">
      <dsp:nvSpPr>
        <dsp:cNvPr id="0" name=""/>
        <dsp:cNvSpPr/>
      </dsp:nvSpPr>
      <dsp:spPr>
        <a:xfrm>
          <a:off x="1654028" y="291"/>
          <a:ext cx="4591236" cy="1432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560" tIns="151560" rIns="151560" bIns="1515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In this project, we used computer vision and machine learning techniques to create an interactive game where the player moves a character using face gestures and collects objects recognized by a pre-trained model.</a:t>
          </a:r>
          <a:endParaRPr lang="en-US" sz="1600" kern="1200" dirty="0"/>
        </a:p>
      </dsp:txBody>
      <dsp:txXfrm>
        <a:off x="1654028" y="291"/>
        <a:ext cx="4591236" cy="1432059"/>
      </dsp:txXfrm>
    </dsp:sp>
    <dsp:sp modelId="{C0588635-364E-4CA8-99BC-88D70B912A89}">
      <dsp:nvSpPr>
        <dsp:cNvPr id="0" name=""/>
        <dsp:cNvSpPr/>
      </dsp:nvSpPr>
      <dsp:spPr>
        <a:xfrm>
          <a:off x="0" y="1545454"/>
          <a:ext cx="6245265" cy="17556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75AE5E-423B-40DD-A36D-8BB3F2FDC3E0}">
      <dsp:nvSpPr>
        <dsp:cNvPr id="0" name=""/>
        <dsp:cNvSpPr/>
      </dsp:nvSpPr>
      <dsp:spPr>
        <a:xfrm>
          <a:off x="266416" y="2026514"/>
          <a:ext cx="787632" cy="7876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3B4A8-7DAA-4072-AE59-364E47DCD6A9}">
      <dsp:nvSpPr>
        <dsp:cNvPr id="0" name=""/>
        <dsp:cNvSpPr/>
      </dsp:nvSpPr>
      <dsp:spPr>
        <a:xfrm>
          <a:off x="1654028" y="1952145"/>
          <a:ext cx="4591236" cy="1432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560" tIns="151560" rIns="151560" bIns="1515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We utilized OpenCV for face detection, TensorFlow and </a:t>
          </a:r>
          <a:r>
            <a:rPr lang="en-US" sz="1600" b="0" i="0" kern="1200" dirty="0" err="1"/>
            <a:t>Keras</a:t>
          </a:r>
          <a:r>
            <a:rPr lang="en-US" sz="1600" b="0" i="0" kern="1200" dirty="0"/>
            <a:t> to load a pre-trained MobileNetV2 model, and </a:t>
          </a:r>
          <a:r>
            <a:rPr lang="en-US" sz="1600" b="0" i="0" kern="1200" dirty="0" err="1"/>
            <a:t>Pygame</a:t>
          </a:r>
          <a:r>
            <a:rPr lang="en-US" sz="1600" b="0" i="0" kern="1200" dirty="0"/>
            <a:t> for game development, including handling events and displaying graphics and text.</a:t>
          </a:r>
          <a:endParaRPr lang="en-US" sz="1600" kern="1200" dirty="0"/>
        </a:p>
      </dsp:txBody>
      <dsp:txXfrm>
        <a:off x="1654028" y="1952145"/>
        <a:ext cx="4591236" cy="1432059"/>
      </dsp:txXfrm>
    </dsp:sp>
    <dsp:sp modelId="{62DE380D-328C-44B4-A41D-76B8F215D22A}">
      <dsp:nvSpPr>
        <dsp:cNvPr id="0" name=""/>
        <dsp:cNvSpPr/>
      </dsp:nvSpPr>
      <dsp:spPr>
        <a:xfrm>
          <a:off x="0" y="3531076"/>
          <a:ext cx="6245265" cy="14320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15BBD-C37D-4C84-A984-3E29120E70C9}">
      <dsp:nvSpPr>
        <dsp:cNvPr id="0" name=""/>
        <dsp:cNvSpPr/>
      </dsp:nvSpPr>
      <dsp:spPr>
        <a:xfrm>
          <a:off x="266416" y="3898872"/>
          <a:ext cx="787632" cy="7876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4B970-46EC-429F-ADC1-DDDEEA4B2DFB}">
      <dsp:nvSpPr>
        <dsp:cNvPr id="0" name=""/>
        <dsp:cNvSpPr/>
      </dsp:nvSpPr>
      <dsp:spPr>
        <a:xfrm flipV="1">
          <a:off x="2460135" y="4244937"/>
          <a:ext cx="2979023" cy="750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560" tIns="151560" rIns="151560" bIns="1515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10800000">
        <a:off x="2460135" y="4244937"/>
        <a:ext cx="2979023" cy="750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50267-7F6A-093B-E4D3-298ECEB47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44EF19-AD5F-E1E1-0F46-7325442B3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2A4A2-F631-2CD4-3DE1-6E443347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98E5-E0CF-4983-B3FB-049B4CCF12D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E8E6D-542F-D15B-2408-5AE2B9EA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76271-9678-5F92-3996-FEDE9D4A3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EE9B-A161-47DA-B3CB-F8A5DDD4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77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8080F-2DC2-BBE1-46F1-54BDBE47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1AE66B-4D76-8189-E2EB-3F9CAB238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B5753-6494-2568-7741-F10F1E54C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98E5-E0CF-4983-B3FB-049B4CCF12D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4E3CF-F808-03BF-86E8-ECE1C9DF7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867A9-096A-0A02-A079-D462573E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EE9B-A161-47DA-B3CB-F8A5DDD4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5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4985FD-0B04-1DAC-135A-855476C22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48CADB-A566-992B-462F-07CFF2FF1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D88E1-4362-CE10-0531-1BCE8D61A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98E5-E0CF-4983-B3FB-049B4CCF12D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36CB0-C2CC-6FD9-ECB3-51264466F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1AF92-33E9-6609-BF10-359D159F2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EE9B-A161-47DA-B3CB-F8A5DDD4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2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E9366-9CFF-C0F9-6DF8-F6EEDE28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C3B12-AAC5-C571-91BB-6511DAFA4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4368C-EA14-AA9B-55FC-25802C89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98E5-E0CF-4983-B3FB-049B4CCF12D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7F730-0DE8-1D97-E376-6D0E312B5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9A23F-BD1D-AD55-1D41-FAA9F86D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EE9B-A161-47DA-B3CB-F8A5DDD4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63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18F49-1782-ECD5-D93C-5426BDEAC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D4A6F-80B0-E31D-3445-1F497ACE0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D604D-0642-121F-8FCF-9818CFC22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98E5-E0CF-4983-B3FB-049B4CCF12D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C41A4-07AF-69E0-BADC-11566D89C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0129A-5CB4-76DF-7EB1-CDD58C259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EE9B-A161-47DA-B3CB-F8A5DDD4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95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88915-10EF-A79F-510A-91A804334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5DCFB-A69D-7A00-711A-44EFDD15C5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2D4A7-01AE-44CA-2610-03B3F1528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4509B-57A2-8E5C-D2DA-9E836BC89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98E5-E0CF-4983-B3FB-049B4CCF12D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DF3552-696F-7708-EC6C-F3D46938B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E0359-BDD4-440B-F5DA-1A3A8A008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EE9B-A161-47DA-B3CB-F8A5DDD4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54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07B1-FC8D-B10B-D55A-2B8C469F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60E71-E23E-0933-772D-389991FD7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CC775-3783-AD9D-A211-5EEB94ABC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EECAA-E773-E8D6-5B76-0BE285543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F3EAD-4D24-4145-CD89-C191E70F97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F0454-C910-B240-F93C-DDAF7401F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98E5-E0CF-4983-B3FB-049B4CCF12D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0548DE-F630-4B8D-2FEE-DAAA12261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B09B9-6A7B-963A-8272-3242FC1AC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EE9B-A161-47DA-B3CB-F8A5DDD4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2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E5E1-387F-9615-82C8-CE628205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532FF-CB25-2F1E-8097-A796D916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98E5-E0CF-4983-B3FB-049B4CCF12D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2AD234-671D-B2B7-6B21-A117DCD9D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1EE8ED-2344-AE3B-A5C5-8C8A0D42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EE9B-A161-47DA-B3CB-F8A5DDD4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9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C52C64-B9C6-AAD5-35CF-9B098AE1B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98E5-E0CF-4983-B3FB-049B4CCF12D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787F0-0783-64C3-A364-F3A799B4F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8F768-6E05-BD70-D672-00B0EF7B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EE9B-A161-47DA-B3CB-F8A5DDD4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49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3702C-2EB1-02F4-AACF-07ED3BB67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8966E-1424-1449-C9DF-25CDED9F0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F4379-335C-7933-CE6B-CBA6AE5C8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5222B-12F4-86BE-1BA5-0FB9756F2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98E5-E0CF-4983-B3FB-049B4CCF12D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8D954-0808-78D6-DAD9-9832B9A8E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12885-E44C-10DE-C3A7-DDA72402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EE9B-A161-47DA-B3CB-F8A5DDD4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50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74A2-F511-0541-8830-67E2472A6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ADE63-AC15-2173-2367-60C4564B7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72FC9-22A0-0FA1-2D6B-978F8E1A7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E3686-C43E-E7EE-9050-44EA61271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98E5-E0CF-4983-B3FB-049B4CCF12D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FE89D-242C-823B-9B66-68E4EBDF0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F34F0-A00D-E986-657E-57ED829F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1EE9B-A161-47DA-B3CB-F8A5DDD4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34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4BC258-5D37-4D41-4EF2-C0A9BEFFF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0DE66-37A6-0BFB-5A07-4B884CC19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5E00-F03A-39E2-A50C-EE4558E56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498E5-E0CF-4983-B3FB-049B4CCF12D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E526F-5048-4FAA-2A08-5DBBC30E9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77005-B265-50DF-D26C-FED506700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1EE9B-A161-47DA-B3CB-F8A5DDD4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6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EE5F705A-5E81-4B3A-8EF4-911982DB3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D8F92D9-1751-4ABF-9CB7-D198C9A05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9067" y="0"/>
            <a:ext cx="1715241" cy="6858000"/>
          </a:xfrm>
          <a:custGeom>
            <a:avLst/>
            <a:gdLst>
              <a:gd name="connsiteX0" fmla="*/ 1619628 w 1715241"/>
              <a:gd name="connsiteY0" fmla="*/ 0 h 6858000"/>
              <a:gd name="connsiteX1" fmla="*/ 1715241 w 1715241"/>
              <a:gd name="connsiteY1" fmla="*/ 0 h 6858000"/>
              <a:gd name="connsiteX2" fmla="*/ 1711235 w 1715241"/>
              <a:gd name="connsiteY2" fmla="*/ 3148 h 6858000"/>
              <a:gd name="connsiteX3" fmla="*/ 95613 w 1715241"/>
              <a:gd name="connsiteY3" fmla="*/ 3429000 h 6858000"/>
              <a:gd name="connsiteX4" fmla="*/ 1711235 w 1715241"/>
              <a:gd name="connsiteY4" fmla="*/ 6854853 h 6858000"/>
              <a:gd name="connsiteX5" fmla="*/ 1715240 w 1715241"/>
              <a:gd name="connsiteY5" fmla="*/ 6858000 h 6858000"/>
              <a:gd name="connsiteX6" fmla="*/ 1619627 w 1715241"/>
              <a:gd name="connsiteY6" fmla="*/ 6858000 h 6858000"/>
              <a:gd name="connsiteX7" fmla="*/ 1615622 w 1715241"/>
              <a:gd name="connsiteY7" fmla="*/ 6854853 h 6858000"/>
              <a:gd name="connsiteX8" fmla="*/ 0 w 1715241"/>
              <a:gd name="connsiteY8" fmla="*/ 3429000 h 6858000"/>
              <a:gd name="connsiteX9" fmla="*/ 1615622 w 1715241"/>
              <a:gd name="connsiteY9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5241" h="6858000">
                <a:moveTo>
                  <a:pt x="1619628" y="0"/>
                </a:moveTo>
                <a:lnTo>
                  <a:pt x="1715241" y="0"/>
                </a:lnTo>
                <a:lnTo>
                  <a:pt x="1711235" y="3148"/>
                </a:lnTo>
                <a:cubicBezTo>
                  <a:pt x="724534" y="817446"/>
                  <a:pt x="95613" y="2049777"/>
                  <a:pt x="95613" y="3429000"/>
                </a:cubicBezTo>
                <a:cubicBezTo>
                  <a:pt x="95613" y="4808224"/>
                  <a:pt x="724534" y="6040555"/>
                  <a:pt x="1711235" y="6854853"/>
                </a:cubicBezTo>
                <a:lnTo>
                  <a:pt x="1715240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accent6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7816" y="2306119"/>
            <a:ext cx="1164184" cy="2245762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11BF47-F2CD-FDB2-7836-BB7B6734C4E5}"/>
              </a:ext>
            </a:extLst>
          </p:cNvPr>
          <p:cNvSpPr txBox="1"/>
          <p:nvPr/>
        </p:nvSpPr>
        <p:spPr>
          <a:xfrm>
            <a:off x="2172586" y="1413063"/>
            <a:ext cx="739686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STXinwei" panose="020B0503020204020204" pitchFamily="2" charset="-122"/>
                <a:ea typeface="STXinwei" panose="020B0503020204020204" pitchFamily="2" charset="-122"/>
              </a:rPr>
              <a:t>Project CV</a:t>
            </a:r>
            <a:b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STXinwei" panose="020B0503020204020204" pitchFamily="2" charset="-122"/>
                <a:ea typeface="STXinwei" panose="020B0503020204020204" pitchFamily="2" charset="-122"/>
              </a:rPr>
            </a:br>
            <a:br>
              <a:rPr lang="en-US" sz="3200" dirty="0">
                <a:solidFill>
                  <a:schemeClr val="accent1">
                    <a:lumMod val="50000"/>
                  </a:schemeClr>
                </a:solidFill>
                <a:latin typeface="STXinwei" panose="020B0503020204020204" pitchFamily="2" charset="-122"/>
                <a:ea typeface="STXinwei" panose="020B0503020204020204" pitchFamily="2" charset="-122"/>
              </a:rPr>
            </a:br>
            <a:r>
              <a:rPr lang="en-US" sz="3200" b="0" i="0" dirty="0">
                <a:solidFill>
                  <a:schemeClr val="accent1">
                    <a:lumMod val="50000"/>
                  </a:schemeClr>
                </a:solidFill>
                <a:effectLst/>
                <a:latin typeface="STXinwei" panose="020B0503020204020204" pitchFamily="2" charset="-122"/>
                <a:ea typeface="STXinwei" panose="020B0503020204020204" pitchFamily="2" charset="-122"/>
              </a:rPr>
              <a:t>Creating a Real-Time Face Detection and Object Recognition System in </a:t>
            </a:r>
            <a:r>
              <a:rPr lang="en-US" sz="3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STXinwei" panose="020B0503020204020204" pitchFamily="2" charset="-122"/>
                <a:ea typeface="STXinwei" panose="020B0503020204020204" pitchFamily="2" charset="-122"/>
              </a:rPr>
              <a:t>Pygame</a:t>
            </a:r>
            <a:r>
              <a:rPr lang="en-US" sz="3200" b="0" i="0" dirty="0">
                <a:solidFill>
                  <a:schemeClr val="accent1">
                    <a:lumMod val="50000"/>
                  </a:schemeClr>
                </a:solidFill>
                <a:effectLst/>
                <a:latin typeface="STXinwei" panose="020B0503020204020204" pitchFamily="2" charset="-122"/>
                <a:ea typeface="STXinwei" panose="020B0503020204020204" pitchFamily="2" charset="-122"/>
              </a:rPr>
              <a:t> using </a:t>
            </a:r>
            <a:r>
              <a:rPr lang="en-US" sz="3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STXinwei" panose="020B0503020204020204" pitchFamily="2" charset="-122"/>
                <a:ea typeface="STXinwei" panose="020B0503020204020204" pitchFamily="2" charset="-122"/>
              </a:rPr>
              <a:t>MobileNet</a:t>
            </a:r>
            <a:r>
              <a:rPr lang="en-US" sz="3200" b="0" i="0" dirty="0">
                <a:solidFill>
                  <a:schemeClr val="accent1">
                    <a:lumMod val="50000"/>
                  </a:schemeClr>
                </a:solidFill>
                <a:effectLst/>
                <a:latin typeface="STXinwei" panose="020B0503020204020204" pitchFamily="2" charset="-122"/>
                <a:ea typeface="STXinwei" panose="020B0503020204020204" pitchFamily="2" charset="-122"/>
              </a:rPr>
              <a:t> and Face Cascade</a:t>
            </a:r>
          </a:p>
          <a:p>
            <a:pPr algn="ctr"/>
            <a:endParaRPr lang="en-US" sz="3200" b="0" i="0" dirty="0">
              <a:solidFill>
                <a:schemeClr val="accent1">
                  <a:lumMod val="50000"/>
                </a:schemeClr>
              </a:solidFill>
              <a:effectLst/>
              <a:latin typeface="STXinwei" panose="020B0503020204020204" pitchFamily="2" charset="-122"/>
              <a:ea typeface="STXinwei" panose="020B0503020204020204" pitchFamily="2" charset="-122"/>
            </a:endParaRPr>
          </a:p>
          <a:p>
            <a:pPr algn="ctr"/>
            <a:endParaRPr lang="en-US" sz="3200" dirty="0">
              <a:solidFill>
                <a:schemeClr val="accent1">
                  <a:lumMod val="50000"/>
                </a:schemeClr>
              </a:solidFill>
              <a:latin typeface="STXinwei" panose="020B0503020204020204" pitchFamily="2" charset="-122"/>
              <a:ea typeface="STXinwei" panose="020B0503020204020204" pitchFamily="2" charset="-122"/>
            </a:endParaRPr>
          </a:p>
          <a:p>
            <a:pPr algn="r"/>
            <a:r>
              <a:rPr lang="en-US" sz="3200" b="0" i="0" dirty="0">
                <a:solidFill>
                  <a:schemeClr val="accent2">
                    <a:lumMod val="75000"/>
                  </a:schemeClr>
                </a:solidFill>
                <a:effectLst/>
                <a:latin typeface="STXinwei" panose="020B0503020204020204" pitchFamily="2" charset="-122"/>
                <a:ea typeface="STXinwei" panose="020B0503020204020204" pitchFamily="2" charset="-122"/>
              </a:rPr>
              <a:t> Ravuri Naga Lakshmi Chittitalli</a:t>
            </a:r>
          </a:p>
          <a:p>
            <a:pPr algn="ctr"/>
            <a:endParaRPr lang="en-US" sz="3200" dirty="0">
              <a:solidFill>
                <a:schemeClr val="accent1">
                  <a:lumMod val="50000"/>
                </a:schemeClr>
              </a:solidFill>
              <a:latin typeface="STXinwei" panose="020B0503020204020204" pitchFamily="2" charset="-122"/>
              <a:ea typeface="STXinwei" panose="020B0503020204020204" pitchFamily="2" charset="-122"/>
            </a:endParaRPr>
          </a:p>
          <a:p>
            <a:pPr algn="ctr"/>
            <a:endParaRPr lang="en-US" sz="3200" dirty="0">
              <a:solidFill>
                <a:schemeClr val="accent1">
                  <a:lumMod val="50000"/>
                </a:schemeClr>
              </a:solidFill>
              <a:latin typeface="STXinwei" panose="020B0503020204020204" pitchFamily="2" charset="-122"/>
              <a:ea typeface="STXinwei" panose="020B0503020204020204" pitchFamily="2" charset="-122"/>
            </a:endParaRPr>
          </a:p>
          <a:p>
            <a:pPr algn="ctr"/>
            <a:endParaRPr lang="en-US" sz="3200" dirty="0">
              <a:latin typeface="STXinwei" panose="020B0503020204020204" pitchFamily="2" charset="-122"/>
              <a:ea typeface="STXinwei" panose="020B0503020204020204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918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48332-94AB-C45A-1611-12AB87AFAD6C}"/>
              </a:ext>
            </a:extLst>
          </p:cNvPr>
          <p:cNvSpPr txBox="1"/>
          <p:nvPr/>
        </p:nvSpPr>
        <p:spPr>
          <a:xfrm>
            <a:off x="874815" y="798703"/>
            <a:ext cx="5221185" cy="3072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chemeClr val="accent6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j-cs"/>
              </a:rPr>
              <a:t>Thank you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6B006F2-E8F4-33BD-FD4F-70D18992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243" y="1848291"/>
            <a:ext cx="4939504" cy="2778471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8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E0175FB7-6B07-6E25-C1B6-B15078B175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9" y="182794"/>
            <a:ext cx="12192000" cy="235085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31B19-FFA1-2F4F-A277-8902C24D6A5B}"/>
              </a:ext>
            </a:extLst>
          </p:cNvPr>
          <p:cNvSpPr txBox="1"/>
          <p:nvPr/>
        </p:nvSpPr>
        <p:spPr>
          <a:xfrm>
            <a:off x="3282909" y="1779037"/>
            <a:ext cx="6070600" cy="3511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C30527-0286-79CE-7DDB-857840281AD7}"/>
              </a:ext>
            </a:extLst>
          </p:cNvPr>
          <p:cNvSpPr txBox="1"/>
          <p:nvPr/>
        </p:nvSpPr>
        <p:spPr>
          <a:xfrm>
            <a:off x="429249" y="2436435"/>
            <a:ext cx="11480800" cy="347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b="1" i="0" dirty="0" err="1">
                <a:solidFill>
                  <a:srgbClr val="374151"/>
                </a:solidFill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Pygame</a:t>
            </a:r>
            <a:r>
              <a:rPr lang="en-US" sz="1900" b="0" i="0" dirty="0">
                <a:solidFill>
                  <a:srgbClr val="374151"/>
                </a:solidFill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 is a popular Python module that is used for building 2D games and multimedia applications.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74151"/>
                </a:solidFill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A start screen is shown until the user presses the spacebar to start the game.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37415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 detection: </a:t>
            </a:r>
            <a:r>
              <a:rPr lang="en-US" sz="1900" b="0" i="0" dirty="0">
                <a:solidFill>
                  <a:srgbClr val="374151"/>
                </a:solidFill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If the predicted object is in the list of objects to detect, the program increases the score.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37415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Face recognition: </a:t>
            </a:r>
            <a:r>
              <a:rPr lang="en-US" sz="1900" dirty="0">
                <a:solidFill>
                  <a:srgbClr val="37415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Based on face movements, t</a:t>
            </a:r>
            <a:r>
              <a:rPr lang="en-US" sz="1900" b="0" i="0" dirty="0">
                <a:solidFill>
                  <a:srgbClr val="374151"/>
                </a:solidFill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he program moves the player's avatar (blue) on the screen.</a:t>
            </a:r>
          </a:p>
          <a:p>
            <a:pPr>
              <a:lnSpc>
                <a:spcPct val="150000"/>
              </a:lnSpc>
            </a:pPr>
            <a:r>
              <a:rPr lang="en-US" sz="1900" b="0" i="0" dirty="0">
                <a:solidFill>
                  <a:srgbClr val="374151"/>
                </a:solidFill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                                     The player gains points based on how many enemy avatars (red) he escapes.</a:t>
            </a:r>
          </a:p>
          <a:p>
            <a:pPr>
              <a:lnSpc>
                <a:spcPct val="150000"/>
              </a:lnSpc>
            </a:pPr>
            <a:r>
              <a:rPr lang="en-US" sz="1900" dirty="0">
                <a:solidFill>
                  <a:srgbClr val="37415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                                    </a:t>
            </a:r>
            <a:r>
              <a:rPr lang="en-US" sz="1900" b="0" i="0" dirty="0">
                <a:solidFill>
                  <a:srgbClr val="374151"/>
                </a:solidFill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If the player's avatar goes out of bounds, the game ends, and the final score is displayed.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74151"/>
                </a:solidFill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The user can restart the game by pressing the 'r' key or quit the game by pressing the 'q' key.</a:t>
            </a:r>
            <a:endParaRPr lang="en-US" sz="1900" dirty="0">
              <a:solidFill>
                <a:srgbClr val="37415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1BF9F3-F28F-CD3F-C5F6-F936CABCA0EB}"/>
              </a:ext>
            </a:extLst>
          </p:cNvPr>
          <p:cNvSpPr txBox="1"/>
          <p:nvPr/>
        </p:nvSpPr>
        <p:spPr>
          <a:xfrm>
            <a:off x="4641809" y="640867"/>
            <a:ext cx="45148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err="1">
                <a:solidFill>
                  <a:schemeClr val="accent6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Pygame</a:t>
            </a:r>
            <a:endParaRPr lang="en-US" sz="5000" b="1" dirty="0">
              <a:solidFill>
                <a:schemeClr val="accent6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3570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127D59-FC4F-EC1D-23E0-98BB23DD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69" y="895576"/>
            <a:ext cx="2747985" cy="3065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9749D1-8072-919D-22E4-ADD8BDE50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747" y="863827"/>
            <a:ext cx="2987063" cy="30651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4140A5-00BB-1B28-BE9F-6C6E0BCB0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731" y="3928972"/>
            <a:ext cx="2714929" cy="27826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A88799-6479-84C2-2116-57E411757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2619" y="895576"/>
            <a:ext cx="2763420" cy="3033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3FF5B6-752B-6E05-04A2-45B65FA75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0841" y="3928972"/>
            <a:ext cx="2801438" cy="285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7CBF0B-C817-5503-107F-497C41D45684}"/>
              </a:ext>
            </a:extLst>
          </p:cNvPr>
          <p:cNvSpPr txBox="1"/>
          <p:nvPr/>
        </p:nvSpPr>
        <p:spPr>
          <a:xfrm>
            <a:off x="4270466" y="201849"/>
            <a:ext cx="5260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How does the game work?</a:t>
            </a:r>
          </a:p>
        </p:txBody>
      </p:sp>
    </p:spTree>
    <p:extLst>
      <p:ext uri="{BB962C8B-B14F-4D97-AF65-F5344CB8AC3E}">
        <p14:creationId xmlns:p14="http://schemas.microsoft.com/office/powerpoint/2010/main" val="1658791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0EBCF-A1BC-8FA1-1657-7E56E5C3F653}"/>
              </a:ext>
            </a:extLst>
          </p:cNvPr>
          <p:cNvSpPr txBox="1"/>
          <p:nvPr/>
        </p:nvSpPr>
        <p:spPr>
          <a:xfrm>
            <a:off x="6096000" y="827230"/>
            <a:ext cx="5257799" cy="48893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6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700" b="1" i="0" dirty="0">
                <a:solidFill>
                  <a:schemeClr val="accent6">
                    <a:lumMod val="75000"/>
                  </a:schemeClr>
                </a:solidFill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Libraries used in the given code: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0" i="0" dirty="0">
              <a:effectLst/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b="1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cv2: </a:t>
            </a:r>
            <a:r>
              <a:rPr lang="en-US" sz="2500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OpenCV library is used to detect the faces in the captured frame from the webcam and for image processing.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500" b="0" i="0" dirty="0">
              <a:effectLst/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b="1" i="0" dirty="0" err="1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numpy</a:t>
            </a:r>
            <a:r>
              <a:rPr lang="en-US" sz="2500" b="1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: </a:t>
            </a:r>
            <a:r>
              <a:rPr lang="en-US" sz="2500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NumPy is a library used for numerical computations in Python. Here, it is used for numerical operations on arrays and for manipulating images.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500" b="0" i="0" dirty="0">
              <a:effectLst/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b="1" i="0" dirty="0" err="1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tensorflow</a:t>
            </a:r>
            <a:r>
              <a:rPr lang="en-US" sz="2500" b="1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: </a:t>
            </a:r>
            <a:r>
              <a:rPr lang="en-US" sz="2500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TensorFlow is an open-source library used for building and training machine learning models. In this code, it is used to load the pre-trained model MobileNetV2.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5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b="1" i="0" dirty="0" err="1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pygame</a:t>
            </a:r>
            <a:r>
              <a:rPr lang="en-US" sz="2500" b="1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: </a:t>
            </a:r>
            <a:r>
              <a:rPr lang="en-US" sz="2500" b="0" i="0" dirty="0" err="1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Pygame</a:t>
            </a:r>
            <a:r>
              <a:rPr lang="en-US" sz="2500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 is a set of Python modules used for building games. In this code, it is used to set up the game window, game loop, and handle events.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305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20402-4831-E974-FAA4-659FDE0ECB4B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Transfer learning is a technique in machine learning where a pre-trained model is used as a starting point for a new model. Instead of training a new model from scratch.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Instead of training a new model from scratch, the pre-trained model's knowledge is transferred to the new model, which is then fine-tuned for a specific task.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Transfer learning is often used when the task at hand has limited data, and a pre-trained model can help improve performance.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In the provided code, transfer learning is used to classify objects detected by a webcam using the pre-trained MobileNetV2 model.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61B7977-DFC7-5D1B-78AA-2BA0798671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8934" r="28316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EFD70-5E56-577C-1EA8-F6B1A87FCF0A}"/>
              </a:ext>
            </a:extLst>
          </p:cNvPr>
          <p:cNvSpPr txBox="1"/>
          <p:nvPr/>
        </p:nvSpPr>
        <p:spPr>
          <a:xfrm>
            <a:off x="1136650" y="508001"/>
            <a:ext cx="96583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accent6">
                    <a:lumMod val="75000"/>
                  </a:schemeClr>
                </a:solidFill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From Pre-trained Models to Custom Solutions: The Benefits of Transfer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315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31598CC-E9D8-46F1-A31D-21527BFD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D8093-A5D1-8884-972F-C3994EEEB46C}"/>
              </a:ext>
            </a:extLst>
          </p:cNvPr>
          <p:cNvSpPr txBox="1"/>
          <p:nvPr/>
        </p:nvSpPr>
        <p:spPr>
          <a:xfrm>
            <a:off x="626881" y="949008"/>
            <a:ext cx="5393361" cy="4835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i="0" dirty="0">
                <a:solidFill>
                  <a:schemeClr val="accent6">
                    <a:lumMod val="75000"/>
                  </a:schemeClr>
                </a:solidFill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Real-time Object Detection using MobileNetV2 and ImageNet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Object detection is a computer vision technique used to locate and classify objects within an image or video stream.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Object detection is performed using a pre-trained MobileNetV2 model from TensorFlow, which is trained on the ImageNet dataset.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The ImageNet dataset provides the class labels for the objects to detect.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The detected object's class name is displayed on the </a:t>
            </a:r>
            <a:r>
              <a:rPr lang="en-US" b="0" i="0" dirty="0" err="1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Pygame</a:t>
            </a:r>
            <a:r>
              <a:rPr lang="en-US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 window if it matches any of the objects to detect in the defined list.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5679BAF9-44CE-5D2F-0DAD-3DA0F02BD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462" y="685800"/>
            <a:ext cx="3211447" cy="3255597"/>
          </a:xfrm>
          <a:prstGeom prst="ellips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Freeform: Shape 23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2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31" name="Straight Connector 25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4DE95FF-6AC2-C030-8E61-2F84F685F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713" y="4511305"/>
            <a:ext cx="4594869" cy="1590671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7791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7200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11">
            <a:extLst>
              <a:ext uri="{FF2B5EF4-FFF2-40B4-BE49-F238E27FC236}">
                <a16:creationId xmlns:a16="http://schemas.microsoft.com/office/drawing/2014/main" id="{8E0919AE-B384-4D4A-9837-F629B1CF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6FE80-9A25-D2DF-1D52-99673697A9BE}"/>
              </a:ext>
            </a:extLst>
          </p:cNvPr>
          <p:cNvSpPr txBox="1"/>
          <p:nvPr/>
        </p:nvSpPr>
        <p:spPr>
          <a:xfrm>
            <a:off x="6151294" y="486184"/>
            <a:ext cx="53972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STXinwei" panose="02010800040101010101" pitchFamily="2" charset="-122"/>
                <a:ea typeface="STXinwei" panose="02010800040101010101" pitchFamily="2" charset="-122"/>
                <a:cs typeface="+mj-cs"/>
              </a:rPr>
              <a:t>Face Detection and Real-time Face-tracking using OpenCV and Webcam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  <a:cs typeface="+mj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8049" y="1533388"/>
            <a:ext cx="754056" cy="7336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350DDA0C-4928-BD1F-3204-8B338E33F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9" y="579155"/>
            <a:ext cx="3522757" cy="2642068"/>
          </a:xfrm>
          <a:custGeom>
            <a:avLst/>
            <a:gdLst/>
            <a:ahLst/>
            <a:cxnLst/>
            <a:rect l="l" t="t" r="r" b="b"/>
            <a:pathLst>
              <a:path w="4252881" h="4252881">
                <a:moveTo>
                  <a:pt x="95137" y="0"/>
                </a:moveTo>
                <a:lnTo>
                  <a:pt x="4157744" y="0"/>
                </a:lnTo>
                <a:cubicBezTo>
                  <a:pt x="4210287" y="0"/>
                  <a:pt x="4252881" y="42594"/>
                  <a:pt x="4252881" y="95137"/>
                </a:cubicBezTo>
                <a:lnTo>
                  <a:pt x="4252881" y="4157744"/>
                </a:lnTo>
                <a:cubicBezTo>
                  <a:pt x="4252881" y="4210287"/>
                  <a:pt x="4210287" y="4252881"/>
                  <a:pt x="4157744" y="4252881"/>
                </a:cubicBezTo>
                <a:lnTo>
                  <a:pt x="95137" y="4252881"/>
                </a:lnTo>
                <a:cubicBezTo>
                  <a:pt x="42594" y="4252881"/>
                  <a:pt x="0" y="4210287"/>
                  <a:pt x="0" y="4157744"/>
                </a:cubicBezTo>
                <a:lnTo>
                  <a:pt x="0" y="95137"/>
                </a:lnTo>
                <a:cubicBezTo>
                  <a:pt x="0" y="42594"/>
                  <a:pt x="42594" y="0"/>
                  <a:pt x="95137" y="0"/>
                </a:cubicBezTo>
                <a:close/>
              </a:path>
            </a:pathLst>
          </a:custGeom>
        </p:spPr>
      </p:pic>
      <p:sp>
        <p:nvSpPr>
          <p:cNvPr id="46" name="Rectangle 15">
            <a:extLst>
              <a:ext uri="{FF2B5EF4-FFF2-40B4-BE49-F238E27FC236}">
                <a16:creationId xmlns:a16="http://schemas.microsoft.com/office/drawing/2014/main" id="{107D50C9-F568-423A-A839-B49874A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6024" y="4442435"/>
            <a:ext cx="624734" cy="62473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C074A-28F0-7F6F-B67D-C8AE8F7EB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95" y="4832075"/>
            <a:ext cx="5700181" cy="985074"/>
          </a:xfrm>
          <a:custGeom>
            <a:avLst/>
            <a:gdLst/>
            <a:ahLst/>
            <a:cxnLst/>
            <a:rect l="l" t="t" r="r" b="b"/>
            <a:pathLst>
              <a:path w="4252881" h="4252881">
                <a:moveTo>
                  <a:pt x="95137" y="0"/>
                </a:moveTo>
                <a:lnTo>
                  <a:pt x="4157744" y="0"/>
                </a:lnTo>
                <a:cubicBezTo>
                  <a:pt x="4210287" y="0"/>
                  <a:pt x="4252881" y="42594"/>
                  <a:pt x="4252881" y="95137"/>
                </a:cubicBezTo>
                <a:lnTo>
                  <a:pt x="4252881" y="4157744"/>
                </a:lnTo>
                <a:cubicBezTo>
                  <a:pt x="4252881" y="4210287"/>
                  <a:pt x="4210287" y="4252881"/>
                  <a:pt x="4157744" y="4252881"/>
                </a:cubicBezTo>
                <a:lnTo>
                  <a:pt x="95137" y="4252881"/>
                </a:lnTo>
                <a:cubicBezTo>
                  <a:pt x="42594" y="4252881"/>
                  <a:pt x="0" y="4210287"/>
                  <a:pt x="0" y="4157744"/>
                </a:cubicBezTo>
                <a:lnTo>
                  <a:pt x="0" y="95137"/>
                </a:lnTo>
                <a:cubicBezTo>
                  <a:pt x="0" y="42594"/>
                  <a:pt x="42594" y="0"/>
                  <a:pt x="95137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B20DE4-775D-381C-1EC4-CBE89C1D9098}"/>
              </a:ext>
            </a:extLst>
          </p:cNvPr>
          <p:cNvSpPr txBox="1"/>
          <p:nvPr/>
        </p:nvSpPr>
        <p:spPr>
          <a:xfrm>
            <a:off x="6151294" y="1946684"/>
            <a:ext cx="53972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The code uses a library called OpenCV to find faces in images.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OpenCV uses a special technique called the </a:t>
            </a:r>
            <a:r>
              <a:rPr lang="en-US" b="0" i="0" dirty="0" err="1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Haar</a:t>
            </a:r>
            <a:r>
              <a:rPr lang="en-US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 Cascade Classifier to find faces.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The </a:t>
            </a:r>
            <a:r>
              <a:rPr lang="en-US" b="0" i="0" dirty="0" err="1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Haar</a:t>
            </a:r>
            <a:r>
              <a:rPr lang="en-US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 Cascade Classifier is trained on many pictures of faces so it knows what a face looks like.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The code uses a webcam to capture video of the user's face.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OpenCV checks each frame of the video for faces and draws a rectangle around any faces it finds.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The code then calculates the center of the face and moves a player (a rectangle) on the screen based on the position of the face.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The result is that the player follows the user's face as they move in front of the webcam.</a:t>
            </a:r>
          </a:p>
        </p:txBody>
      </p:sp>
    </p:spTree>
    <p:extLst>
      <p:ext uri="{BB962C8B-B14F-4D97-AF65-F5344CB8AC3E}">
        <p14:creationId xmlns:p14="http://schemas.microsoft.com/office/powerpoint/2010/main" val="1221157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539AB-D565-F5E6-42AA-8CEEB34C30CE}"/>
              </a:ext>
            </a:extLst>
          </p:cNvPr>
          <p:cNvSpPr txBox="1"/>
          <p:nvPr/>
        </p:nvSpPr>
        <p:spPr>
          <a:xfrm>
            <a:off x="525061" y="506557"/>
            <a:ext cx="4980389" cy="193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i="0" kern="1200" dirty="0">
                <a:solidFill>
                  <a:schemeClr val="accent6">
                    <a:lumMod val="75000"/>
                  </a:schemeClr>
                </a:solidFill>
                <a:effectLst/>
                <a:latin typeface="STXinwei" panose="02010800040101010101" pitchFamily="2" charset="-122"/>
                <a:ea typeface="STXinwei" panose="02010800040101010101" pitchFamily="2" charset="-122"/>
                <a:cs typeface="+mj-cs"/>
              </a:rPr>
              <a:t>Points, Collision, and Restart</a:t>
            </a:r>
            <a:endParaRPr lang="en-US" sz="2800" b="1" kern="1200" dirty="0">
              <a:solidFill>
                <a:schemeClr val="accent6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941D5B-0B9D-59A7-A424-DBE5528C98B0}"/>
              </a:ext>
            </a:extLst>
          </p:cNvPr>
          <p:cNvSpPr txBox="1"/>
          <p:nvPr/>
        </p:nvSpPr>
        <p:spPr>
          <a:xfrm>
            <a:off x="438151" y="2319611"/>
            <a:ext cx="5353050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The player receives points for correctly identifying objects that match a predefined list of objects.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The score is updated every time the player correctly identifies an object.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If the player’s avatar and enemies avatar collides, player loses points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The player get points, as they escape from enemies</a:t>
            </a:r>
            <a:endParaRPr lang="en-US" b="0" i="0" dirty="0">
              <a:effectLst/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If the player goes out of bounds, the game ends and the final score is displayed.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Whenever you click space the game starts, and q for quit the game and r for  restart</a:t>
            </a:r>
            <a:endParaRPr lang="en-US" b="0" i="0" dirty="0">
              <a:effectLst/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5D74034-9BBF-1E1E-7BE8-5445EC9F79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5231" r="2547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DD0D99F-F1B2-F33B-72B6-6AFCEABD0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54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65675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F3CA2F-ECB0-E816-7782-667F6661F555}"/>
              </a:ext>
            </a:extLst>
          </p:cNvPr>
          <p:cNvSpPr txBox="1"/>
          <p:nvPr/>
        </p:nvSpPr>
        <p:spPr>
          <a:xfrm>
            <a:off x="1568450" y="1582341"/>
            <a:ext cx="249554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i="0" dirty="0">
                <a:solidFill>
                  <a:schemeClr val="accent6">
                    <a:lumMod val="75000"/>
                  </a:schemeClr>
                </a:solidFill>
                <a:effectLst/>
                <a:latin typeface="STXinwei" panose="02010800040101010101" pitchFamily="2" charset="-122"/>
                <a:ea typeface="STXinwei" panose="02010800040101010101" pitchFamily="2" charset="-122"/>
              </a:rPr>
              <a:t>Exploring the Potential of Computer Vision and Machine Learning for Creating Real-Time Interactive Applications: A Simple Game Example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F36AE3BF-0BF5-F24C-A396-05481045B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1244133"/>
              </p:ext>
            </p:extLst>
          </p:nvPr>
        </p:nvGraphicFramePr>
        <p:xfrm>
          <a:off x="5108535" y="1070801"/>
          <a:ext cx="6245265" cy="533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8D16515-4EA1-8328-59A9-132F6C585EA2}"/>
              </a:ext>
            </a:extLst>
          </p:cNvPr>
          <p:cNvSpPr txBox="1"/>
          <p:nvPr/>
        </p:nvSpPr>
        <p:spPr>
          <a:xfrm>
            <a:off x="6858000" y="4781550"/>
            <a:ext cx="423545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latin typeface="STXinwei" panose="02010800040101010101" pitchFamily="2" charset="-122"/>
                <a:ea typeface="STXinwei" panose="02010800040101010101" pitchFamily="2" charset="-122"/>
              </a:rPr>
              <a:t>Overall, this project showcases the potential of combining different technologies to create real-time applications that can recognize and respond to user input. </a:t>
            </a:r>
            <a:endParaRPr lang="en-US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042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834</Words>
  <Application>Microsoft Office PowerPoint</Application>
  <PresentationFormat>Widescreen</PresentationFormat>
  <Paragraphs>57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  <vt:variant>
        <vt:lpstr>Custom Shows</vt:lpstr>
      </vt:variant>
      <vt:variant>
        <vt:i4>1</vt:i4>
      </vt:variant>
    </vt:vector>
  </HeadingPairs>
  <TitlesOfParts>
    <vt:vector size="16" baseType="lpstr">
      <vt:lpstr>STXinwei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 Creating a Real-Time Face Detection and Object Recognition System in Pygame using MobileNet and Face Cascade</dc:title>
  <dc:creator>Ravuri, Naga Lakshmi Chittitalli</dc:creator>
  <cp:lastModifiedBy>Ravuri, Naga Lakshmi Chittitalli</cp:lastModifiedBy>
  <cp:revision>4</cp:revision>
  <dcterms:created xsi:type="dcterms:W3CDTF">2023-05-02T03:27:30Z</dcterms:created>
  <dcterms:modified xsi:type="dcterms:W3CDTF">2024-04-25T20:01:53Z</dcterms:modified>
</cp:coreProperties>
</file>